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59" r:id="rId4"/>
    <p:sldId id="268" r:id="rId5"/>
    <p:sldId id="261" r:id="rId6"/>
    <p:sldId id="262" r:id="rId7"/>
    <p:sldId id="269" r:id="rId8"/>
    <p:sldId id="270" r:id="rId9"/>
    <p:sldId id="271" r:id="rId10"/>
    <p:sldId id="267" r:id="rId1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3D3D49"/>
    <a:srgbClr val="FEA2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6553200" y="1629055"/>
            <a:ext cx="3600026" cy="36000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6" r="12456"/>
          <a:stretch/>
        </p:blipFill>
        <p:spPr>
          <a:xfrm>
            <a:off x="7318586" y="1629055"/>
            <a:ext cx="3604259" cy="3600026"/>
          </a:xfrm>
          <a:prstGeom prst="ellipse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0" y="441780"/>
            <a:ext cx="5796280" cy="582922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33046" y="1787843"/>
            <a:ext cx="4372707" cy="3282315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阿源设计-您好"/>
          <p:cNvSpPr>
            <a:spLocks noGrp="1"/>
          </p:cNvSpPr>
          <p:nvPr/>
        </p:nvSpPr>
        <p:spPr>
          <a:xfrm>
            <a:off x="7541443" y="5387504"/>
            <a:ext cx="3311181" cy="6180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报告人：常伯符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37017" y="6056630"/>
            <a:ext cx="4320032" cy="62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220320221 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自动化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班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Email: citcra@foxmail.com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阿源设计-您好"/>
          <p:cNvSpPr>
            <a:spLocks noGrp="1"/>
          </p:cNvSpPr>
          <p:nvPr/>
        </p:nvSpPr>
        <p:spPr>
          <a:xfrm>
            <a:off x="679938" y="2668889"/>
            <a:ext cx="4325815" cy="152022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charset="0"/>
                <a:ea typeface="微软雅黑" panose="020B0503020204020204" charset="-122"/>
              </a:rPr>
              <a:t>模拟深圳地铁自动售票系统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Century" panose="02040604050505020304" charset="0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0D6C01E-2ED0-8749-8600-25F4033082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550" y="603237"/>
            <a:ext cx="4846330" cy="89306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4054687" y="1629055"/>
            <a:ext cx="3600026" cy="36000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" b="801"/>
          <a:stretch/>
        </p:blipFill>
        <p:spPr>
          <a:xfrm>
            <a:off x="4295985" y="1662258"/>
            <a:ext cx="3600026" cy="3566823"/>
          </a:xfrm>
          <a:prstGeom prst="ellipse">
            <a:avLst/>
          </a:prstGeom>
        </p:spPr>
      </p:pic>
      <p:sp>
        <p:nvSpPr>
          <p:cNvPr id="11" name="阿源设计-您好"/>
          <p:cNvSpPr>
            <a:spLocks noGrp="1"/>
          </p:cNvSpPr>
          <p:nvPr/>
        </p:nvSpPr>
        <p:spPr>
          <a:xfrm>
            <a:off x="1849965" y="674992"/>
            <a:ext cx="8492066" cy="68672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结束感言：兴趣是最好的老师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阿源设计-您好"/>
          <p:cNvSpPr>
            <a:spLocks noGrp="1"/>
          </p:cNvSpPr>
          <p:nvPr/>
        </p:nvSpPr>
        <p:spPr>
          <a:xfrm>
            <a:off x="1019289" y="5409503"/>
            <a:ext cx="10153421" cy="1315617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报告人：常伯符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工程及源代码地址：</a:t>
            </a:r>
            <a:endParaRPr lang="en-US" altLang="zh-CN" sz="1800" b="1" dirty="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2000" dirty="0">
                <a:effectLst/>
                <a:latin typeface="San Francisco Display" pitchFamily="2" charset="0"/>
                <a:ea typeface="宋体" panose="02010600030101010101" pitchFamily="2" charset="-122"/>
                <a:cs typeface="Times New Roman" panose="02020603050405020304" pitchFamily="18" charset="0"/>
              </a:rPr>
              <a:t>https://github.com/novemberinnorth/Simulate_Shenzhen_Subway_Ticketing_System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San Francisco Display" pitchFamily="2" charset="0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8A6207-5091-88A3-2417-16B2315DABDA}"/>
              </a:ext>
            </a:extLst>
          </p:cNvPr>
          <p:cNvSpPr txBox="1"/>
          <p:nvPr/>
        </p:nvSpPr>
        <p:spPr>
          <a:xfrm>
            <a:off x="5211231" y="2028616"/>
            <a:ext cx="176953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latin typeface="+mn-ea"/>
              </a:rPr>
              <a:t>感谢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阿源设计-您好"/>
          <p:cNvSpPr>
            <a:spLocks noGrp="1"/>
          </p:cNvSpPr>
          <p:nvPr>
            <p:ph type="ctrTitle"/>
          </p:nvPr>
        </p:nvSpPr>
        <p:spPr>
          <a:xfrm>
            <a:off x="656590" y="419072"/>
            <a:ext cx="2835275" cy="1141787"/>
          </a:xfrm>
        </p:spPr>
        <p:txBody>
          <a:bodyPr wrap="square" lIns="0" tIns="0" rIns="0" bIns="0" anchor="ctr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程序总体框图及达成的目标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4572" y="1457748"/>
            <a:ext cx="5351910" cy="5254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7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根据用户输入的起始站和终点站给出地铁乘坐及换乘方案（仅考虑换乘次数最少的方案），并实现售票功能。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显示地图，并支持缩放、平移等操作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在地图上的所有站点显示可供点击的按钮，实现点击选站操作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自动计算出地铁乘坐及换乘方案，并利用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qpaintEvent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绘制图形化的方案显示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>
              <a:lnSpc>
                <a:spcPct val="17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·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根据用户输入的人数和金额判断是否成功支付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F18519-B19A-DEBF-BB91-87D64FEFE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20" y="0"/>
            <a:ext cx="357648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298749" y="2023797"/>
            <a:ext cx="4362762" cy="107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康宋体W7(P)" panose="02020700000000000000" charset="-122"/>
                <a:ea typeface="华康宋体W7(P)" panose="02020700000000000000" charset="-122"/>
              </a:rPr>
              <a:t>TRANSFER SOLUTION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11629" y="3214927"/>
            <a:ext cx="3937000" cy="330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用户在始发站和终点站不变的情况下，可以选择的乘坐地铁线路以及中间的换乘站的组合。不同的方案往往有着不同的价格。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8" r="6557"/>
          <a:stretch/>
        </p:blipFill>
        <p:spPr>
          <a:xfrm>
            <a:off x="4608295" y="0"/>
            <a:ext cx="7583706" cy="6858000"/>
          </a:xfrm>
          <a:prstGeom prst="rect">
            <a:avLst/>
          </a:prstGeom>
        </p:spPr>
      </p:pic>
      <p:sp>
        <p:nvSpPr>
          <p:cNvPr id="2" name="阿源设计-您好"/>
          <p:cNvSpPr>
            <a:spLocks noGrp="1"/>
          </p:cNvSpPr>
          <p:nvPr>
            <p:ph type="ctrTitle"/>
          </p:nvPr>
        </p:nvSpPr>
        <p:spPr>
          <a:xfrm>
            <a:off x="1454207" y="1182956"/>
            <a:ext cx="2051845" cy="722249"/>
          </a:xfrm>
        </p:spPr>
        <p:txBody>
          <a:bodyPr wrap="none" lIns="0" tIns="0" rIns="0" bIns="0" anchor="ctr" anchorCtr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换乘方案</a:t>
            </a:r>
            <a:endParaRPr lang="zh-CN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25517" y="1796868"/>
            <a:ext cx="3282315" cy="328231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A2105B-92C4-FF25-974E-7D3599CA9F3E}"/>
              </a:ext>
            </a:extLst>
          </p:cNvPr>
          <p:cNvSpPr/>
          <p:nvPr/>
        </p:nvSpPr>
        <p:spPr>
          <a:xfrm>
            <a:off x="7125517" y="1775777"/>
            <a:ext cx="3282315" cy="3330258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阿源设计-您好"/>
          <p:cNvSpPr>
            <a:spLocks noGrp="1"/>
          </p:cNvSpPr>
          <p:nvPr/>
        </p:nvSpPr>
        <p:spPr>
          <a:xfrm>
            <a:off x="7564302" y="2300151"/>
            <a:ext cx="2404745" cy="227575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需求</a:t>
            </a:r>
            <a:endParaRPr lang="en-US" altLang="zh-CN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charset="-122"/>
              </a:rPr>
              <a:t>分析</a:t>
            </a:r>
            <a:endParaRPr lang="en-US" altLang="zh-CN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7775" y="3455275"/>
            <a:ext cx="5400040" cy="2980936"/>
          </a:xfrm>
          <a:prstGeom prst="rect">
            <a:avLst/>
          </a:prstGeom>
        </p:spPr>
      </p:pic>
      <p:sp>
        <p:nvSpPr>
          <p:cNvPr id="2" name="阿源设计-您好"/>
          <p:cNvSpPr>
            <a:spLocks noGrp="1"/>
          </p:cNvSpPr>
          <p:nvPr>
            <p:ph type="ctrTitle"/>
          </p:nvPr>
        </p:nvSpPr>
        <p:spPr>
          <a:xfrm>
            <a:off x="425768" y="639128"/>
            <a:ext cx="2032000" cy="800100"/>
          </a:xfrm>
        </p:spPr>
        <p:txBody>
          <a:bodyPr wrap="none" lIns="0" tIns="0" rIns="0" bIns="0" anchor="ctr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两张作品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158" y="3427556"/>
            <a:ext cx="4568093" cy="30367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5768" y="1010920"/>
            <a:ext cx="5670232" cy="68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现代地铁的一些问题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0158" y="2018030"/>
            <a:ext cx="4885642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并不能直观地展现用户应该选择地铁的哪个方向，用户必须仔细确认才能选对方向。假如准备乘坐地铁时选错了方向，再走到另一个方向的等待处会非常费时费力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020060" y="1700530"/>
            <a:ext cx="288290" cy="2882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95999" y="1010920"/>
            <a:ext cx="600286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本程序针对该问题的改良</a:t>
            </a:r>
            <a:endParaRPr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华康宋体W7(P)" panose="02020700000000000000" charset="-122"/>
              <a:ea typeface="华康宋体W7(P)" panose="020207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5999" y="2018030"/>
            <a:ext cx="5740401" cy="14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在展示方案时，会直接将地铁的方向标在起始站和每个换乘站的右上方，方便用户直观地选择方向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8883650" y="1700530"/>
            <a:ext cx="288290" cy="2882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7126" y="73259"/>
            <a:ext cx="4669058" cy="27207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6607" y="3213299"/>
            <a:ext cx="2709054" cy="18927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7126" y="3267900"/>
            <a:ext cx="3095932" cy="32397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76860" y="3491230"/>
            <a:ext cx="2341880" cy="2101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基于地图的查站、选站一体化界面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algn="r">
              <a:lnSpc>
                <a:spcPct val="110000"/>
              </a:lnSpc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algn="r">
              <a:lnSpc>
                <a:spcPct val="11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直观展示换乘方案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algn="r">
              <a:lnSpc>
                <a:spcPct val="110000"/>
              </a:lnSpc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sym typeface="+mn-ea"/>
            </a:endParaRPr>
          </a:p>
          <a:p>
            <a:pPr algn="r">
              <a:lnSpc>
                <a:spcPct val="11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sym typeface="+mn-ea"/>
              </a:rPr>
              <a:t>图形化的支付界面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5895" y="2103120"/>
            <a:ext cx="2442845" cy="564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康宋体W7(P)" panose="02020700000000000000" charset="-122"/>
                <a:ea typeface="华康宋体W7(P)" panose="02020700000000000000" charset="-122"/>
              </a:rPr>
              <a:t>DISPLAY</a:t>
            </a:r>
          </a:p>
        </p:txBody>
      </p:sp>
      <p:sp>
        <p:nvSpPr>
          <p:cNvPr id="14" name="阿源设计-您好"/>
          <p:cNvSpPr>
            <a:spLocks noGrp="1"/>
          </p:cNvSpPr>
          <p:nvPr>
            <p:ph type="ctrTitle"/>
          </p:nvPr>
        </p:nvSpPr>
        <p:spPr>
          <a:xfrm>
            <a:off x="371394" y="482502"/>
            <a:ext cx="2051845" cy="1522468"/>
          </a:xfrm>
        </p:spPr>
        <p:txBody>
          <a:bodyPr wrap="none" lIns="0" tIns="0" rIns="0" bIns="0" anchor="ctr" anchorCtr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图形化的</a:t>
            </a:r>
            <a:b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界面展示</a:t>
            </a:r>
            <a:endParaRPr lang="zh-CN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F07CFE-B43C-C6A6-6D05-01006A22E9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84" y="329714"/>
            <a:ext cx="4228956" cy="24642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1286B4-1BB4-8B6D-0E29-F769252BC8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107" y="4181333"/>
            <a:ext cx="2831332" cy="19781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667" y="-227305"/>
            <a:ext cx="11514158" cy="72286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454843" y="1796868"/>
            <a:ext cx="3282315" cy="328231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D50764-9AFA-49CD-9900-D085CEF44D18}"/>
              </a:ext>
            </a:extLst>
          </p:cNvPr>
          <p:cNvSpPr/>
          <p:nvPr/>
        </p:nvSpPr>
        <p:spPr>
          <a:xfrm>
            <a:off x="4454843" y="1763871"/>
            <a:ext cx="3282315" cy="3330258"/>
          </a:xfrm>
          <a:prstGeom prst="rect">
            <a:avLst/>
          </a:prstGeom>
          <a:solidFill>
            <a:schemeClr val="bg1">
              <a:alpha val="7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阿源设计-您好"/>
          <p:cNvSpPr>
            <a:spLocks noGrp="1"/>
          </p:cNvSpPr>
          <p:nvPr/>
        </p:nvSpPr>
        <p:spPr>
          <a:xfrm>
            <a:off x="4454844" y="1802386"/>
            <a:ext cx="3282314" cy="327128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8800" b="1" dirty="0">
                <a:latin typeface="黑体" panose="02010609060101010101" pitchFamily="49" charset="-122"/>
                <a:ea typeface="黑体" panose="02010609060101010101" pitchFamily="49" charset="-122"/>
              </a:rPr>
              <a:t>使 用</a:t>
            </a:r>
            <a:endParaRPr lang="en-US" altLang="zh-CN" sz="8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8800" b="1" dirty="0">
                <a:latin typeface="黑体" panose="02010609060101010101" pitchFamily="49" charset="-122"/>
                <a:ea typeface="黑体" panose="02010609060101010101" pitchFamily="49" charset="-122"/>
              </a:rPr>
              <a:t>程 序</a:t>
            </a:r>
            <a:endParaRPr lang="en-US" altLang="zh-CN" sz="8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2627" y="3455275"/>
            <a:ext cx="4990336" cy="2980936"/>
          </a:xfrm>
          <a:prstGeom prst="rect">
            <a:avLst/>
          </a:prstGeom>
        </p:spPr>
      </p:pic>
      <p:sp>
        <p:nvSpPr>
          <p:cNvPr id="2" name="阿源设计-您好"/>
          <p:cNvSpPr>
            <a:spLocks noGrp="1"/>
          </p:cNvSpPr>
          <p:nvPr>
            <p:ph type="ctrTitle"/>
          </p:nvPr>
        </p:nvSpPr>
        <p:spPr>
          <a:xfrm>
            <a:off x="425768" y="639128"/>
            <a:ext cx="2032000" cy="800100"/>
          </a:xfrm>
        </p:spPr>
        <p:txBody>
          <a:bodyPr wrap="none" lIns="0" tIns="0" rIns="0" bIns="0" anchor="ctr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两张作品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158" y="3518399"/>
            <a:ext cx="4568093" cy="28550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5768" y="1010920"/>
            <a:ext cx="5670232" cy="68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选站界面的设计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0158" y="2018030"/>
            <a:ext cx="4885642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手动放置三百多个按钮并对齐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设有滑动条、滚动槽、输入框等控件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右端文本框可显示站点信息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左上角有帮助文档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020060" y="1700530"/>
            <a:ext cx="288290" cy="2882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95999" y="1010920"/>
            <a:ext cx="600286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计算地图和按钮的位移</a:t>
            </a:r>
            <a:endParaRPr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华康宋体W7(P)" panose="02020700000000000000" charset="-122"/>
              <a:ea typeface="华康宋体W7(P)" panose="020207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6000" y="1992445"/>
            <a:ext cx="5801996" cy="11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利用相似三角形计算地图左上角的位移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利用按钮与地图左上角相对比例计算按钮位置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给按钮一个过程无关的修正量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8883650" y="1700530"/>
            <a:ext cx="288290" cy="2882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95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2032" y="3455275"/>
            <a:ext cx="5111525" cy="2980936"/>
          </a:xfrm>
          <a:prstGeom prst="rect">
            <a:avLst/>
          </a:prstGeom>
        </p:spPr>
      </p:pic>
      <p:sp>
        <p:nvSpPr>
          <p:cNvPr id="2" name="阿源设计-您好"/>
          <p:cNvSpPr>
            <a:spLocks noGrp="1"/>
          </p:cNvSpPr>
          <p:nvPr>
            <p:ph type="ctrTitle"/>
          </p:nvPr>
        </p:nvSpPr>
        <p:spPr>
          <a:xfrm>
            <a:off x="425768" y="639128"/>
            <a:ext cx="2032000" cy="800100"/>
          </a:xfrm>
        </p:spPr>
        <p:txBody>
          <a:bodyPr wrap="none" lIns="0" tIns="0" rIns="0" bIns="0" anchor="ctr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两张作品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96"/>
          <a:stretch/>
        </p:blipFill>
        <p:spPr>
          <a:xfrm>
            <a:off x="1153528" y="3452433"/>
            <a:ext cx="4000610" cy="31251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1667" y="1010920"/>
            <a:ext cx="5884333" cy="68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核心代码：计算换乘方案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0158" y="2018030"/>
            <a:ext cx="4885642" cy="14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采用广度优先搜索，确保换乘次数最少，且没有遗漏的方案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根据方案计算价格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020060" y="1700530"/>
            <a:ext cx="288290" cy="2882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95999" y="1010920"/>
            <a:ext cx="600286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图形化展示方案</a:t>
            </a:r>
            <a:endParaRPr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华康宋体W7(P)" panose="02020700000000000000" charset="-122"/>
              <a:ea typeface="华康宋体W7(P)" panose="020207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95999" y="2018030"/>
            <a:ext cx="5740401" cy="14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根据方案数自动放置按钮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基于广优搜索的结果作图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在始发站和换乘站右上方显示方向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8883650" y="1700530"/>
            <a:ext cx="288290" cy="2882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797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8018" y="3455275"/>
            <a:ext cx="4239553" cy="2980936"/>
          </a:xfrm>
          <a:prstGeom prst="rect">
            <a:avLst/>
          </a:prstGeom>
        </p:spPr>
      </p:pic>
      <p:sp>
        <p:nvSpPr>
          <p:cNvPr id="2" name="阿源设计-您好"/>
          <p:cNvSpPr>
            <a:spLocks noGrp="1"/>
          </p:cNvSpPr>
          <p:nvPr>
            <p:ph type="ctrTitle"/>
          </p:nvPr>
        </p:nvSpPr>
        <p:spPr>
          <a:xfrm>
            <a:off x="425768" y="639128"/>
            <a:ext cx="2032000" cy="800100"/>
          </a:xfrm>
        </p:spPr>
        <p:txBody>
          <a:bodyPr wrap="none" lIns="0" tIns="0" rIns="0" bIns="0" anchor="ctr" anchorCtr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zh-CN" sz="4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两张作品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1" r="5281"/>
          <a:stretch/>
        </p:blipFill>
        <p:spPr>
          <a:xfrm>
            <a:off x="1153528" y="3452433"/>
            <a:ext cx="4000610" cy="312519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1667" y="1010920"/>
            <a:ext cx="5884333" cy="686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支付界面：多方式输入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1667" y="2018030"/>
            <a:ext cx="5740401" cy="14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人数和金额均支持直接键入、点箭头输入、鼠标滚轮输入，其中人数为整数，金额可以为小数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菱形 8"/>
          <p:cNvSpPr/>
          <p:nvPr/>
        </p:nvSpPr>
        <p:spPr>
          <a:xfrm>
            <a:off x="3020060" y="1700530"/>
            <a:ext cx="288290" cy="2882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95999" y="1010920"/>
            <a:ext cx="600286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程序打包</a:t>
            </a:r>
            <a:endParaRPr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华康宋体W7(P)" panose="02020700000000000000" charset="-122"/>
              <a:ea typeface="华康宋体W7(P)" panose="0202070000000000000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52068" y="2018030"/>
            <a:ext cx="6239931" cy="1456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使用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Qt Release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及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MinGW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控制台编译器生成文件包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使用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Enigma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将文件包打包成可执行文件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8883650" y="1700530"/>
            <a:ext cx="288290" cy="288290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97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485</Words>
  <Application>Microsoft Office PowerPoint</Application>
  <PresentationFormat>宽屏</PresentationFormat>
  <Paragraphs>58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黑体</vt:lpstr>
      <vt:lpstr>华康宋体W7(P)</vt:lpstr>
      <vt:lpstr>宋体</vt:lpstr>
      <vt:lpstr>Arial</vt:lpstr>
      <vt:lpstr>Calibri</vt:lpstr>
      <vt:lpstr>Calibri Light</vt:lpstr>
      <vt:lpstr>Century</vt:lpstr>
      <vt:lpstr>San Francisco Display</vt:lpstr>
      <vt:lpstr>微软雅黑</vt:lpstr>
      <vt:lpstr>Office 主题</vt:lpstr>
      <vt:lpstr>PowerPoint 演示文稿</vt:lpstr>
      <vt:lpstr>程序总体框图及达成的目标</vt:lpstr>
      <vt:lpstr>换乘方案</vt:lpstr>
      <vt:lpstr>两张作品</vt:lpstr>
      <vt:lpstr>图形化的 界面展示</vt:lpstr>
      <vt:lpstr>PowerPoint 演示文稿</vt:lpstr>
      <vt:lpstr>两张作品</vt:lpstr>
      <vt:lpstr>两张作品</vt:lpstr>
      <vt:lpstr>两张作品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November in North</cp:lastModifiedBy>
  <cp:revision>162</cp:revision>
  <dcterms:created xsi:type="dcterms:W3CDTF">2018-03-06T13:19:00Z</dcterms:created>
  <dcterms:modified xsi:type="dcterms:W3CDTF">2023-12-27T20:20:58Z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</Properties>
</file>